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74" r:id="rId4"/>
    <p:sldId id="285" r:id="rId5"/>
    <p:sldId id="291" r:id="rId6"/>
    <p:sldId id="292" r:id="rId7"/>
    <p:sldId id="286" r:id="rId8"/>
    <p:sldId id="293" r:id="rId9"/>
    <p:sldId id="294" r:id="rId10"/>
    <p:sldId id="288" r:id="rId11"/>
    <p:sldId id="303" r:id="rId12"/>
    <p:sldId id="304" r:id="rId13"/>
    <p:sldId id="295" r:id="rId14"/>
    <p:sldId id="308" r:id="rId15"/>
    <p:sldId id="305" r:id="rId16"/>
    <p:sldId id="289" r:id="rId17"/>
    <p:sldId id="302" r:id="rId18"/>
    <p:sldId id="306" r:id="rId19"/>
    <p:sldId id="301" r:id="rId20"/>
    <p:sldId id="290" r:id="rId21"/>
    <p:sldId id="296" r:id="rId22"/>
    <p:sldId id="297" r:id="rId23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0"/>
  </p:normalViewPr>
  <p:slideViewPr>
    <p:cSldViewPr>
      <p:cViewPr varScale="1">
        <p:scale>
          <a:sx n="74" d="100"/>
          <a:sy n="74" d="100"/>
        </p:scale>
        <p:origin x="53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B6F30AF-5CF1-AB13-36B4-D458DF02C4AF}"/>
              </a:ext>
            </a:extLst>
          </p:cNvPr>
          <p:cNvSpPr/>
          <p:nvPr/>
        </p:nvSpPr>
        <p:spPr>
          <a:xfrm>
            <a:off x="-6928" y="0"/>
            <a:ext cx="18294927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1" name="그룹 1001"/>
          <p:cNvGrpSpPr/>
          <p:nvPr/>
        </p:nvGrpSpPr>
        <p:grpSpPr>
          <a:xfrm>
            <a:off x="825909" y="1193527"/>
            <a:ext cx="16633896" cy="14286"/>
            <a:chOff x="825909" y="1193527"/>
            <a:chExt cx="16633896" cy="14286"/>
          </a:xfrm>
          <a:solidFill>
            <a:schemeClr val="bg1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193527"/>
              <a:ext cx="16633896" cy="1428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8940399"/>
            <a:ext cx="16633896" cy="14286"/>
            <a:chOff x="825909" y="8940399"/>
            <a:chExt cx="16633896" cy="14286"/>
          </a:xfrm>
          <a:solidFill>
            <a:schemeClr val="bg1"/>
          </a:solidFill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8940399"/>
              <a:ext cx="16633896" cy="1428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B498A40-42AF-AEE3-3F38-527513290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0857" y="3086100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고객관리 달력 시스템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040442-A2D2-0AB4-D3D0-F222C0037A86}"/>
              </a:ext>
            </a:extLst>
          </p:cNvPr>
          <p:cNvSpPr txBox="1"/>
          <p:nvPr/>
        </p:nvSpPr>
        <p:spPr>
          <a:xfrm>
            <a:off x="14543622" y="7532329"/>
            <a:ext cx="291618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코딩해조</a:t>
            </a:r>
            <a:endParaRPr lang="en-US" altLang="ko-KR" sz="2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2022042047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김태민</a:t>
            </a:r>
            <a:endParaRPr lang="en-US" altLang="ko-KR" sz="2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2022042048 </a:t>
            </a:r>
            <a:r>
              <a: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서준혁</a:t>
            </a:r>
            <a:endParaRPr lang="en-US" altLang="ko-KR" sz="2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EC5FBEE-4478-DEE3-CA35-64BEB4E5E1A0}"/>
              </a:ext>
            </a:extLst>
          </p:cNvPr>
          <p:cNvSpPr/>
          <p:nvPr/>
        </p:nvSpPr>
        <p:spPr>
          <a:xfrm>
            <a:off x="-6928" y="0"/>
            <a:ext cx="18294927" cy="10287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66A82-0C51-0C56-5D47-397D3336F7DE}"/>
              </a:ext>
            </a:extLst>
          </p:cNvPr>
          <p:cNvSpPr txBox="1"/>
          <p:nvPr/>
        </p:nvSpPr>
        <p:spPr>
          <a:xfrm>
            <a:off x="6595387" y="7581900"/>
            <a:ext cx="5097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결과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AC67C66-1AA9-2CDB-A0EF-E3A2F84BF35A}"/>
              </a:ext>
            </a:extLst>
          </p:cNvPr>
          <p:cNvCxnSpPr>
            <a:cxnSpLocks/>
          </p:cNvCxnSpPr>
          <p:nvPr/>
        </p:nvCxnSpPr>
        <p:spPr>
          <a:xfrm>
            <a:off x="8063256" y="7124700"/>
            <a:ext cx="2299944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1FEF6BD-E990-366D-7308-87A75D7CA407}"/>
              </a:ext>
            </a:extLst>
          </p:cNvPr>
          <p:cNvSpPr txBox="1"/>
          <p:nvPr/>
        </p:nvSpPr>
        <p:spPr>
          <a:xfrm>
            <a:off x="7490826" y="2019300"/>
            <a:ext cx="330634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0" b="1" dirty="0">
                <a:solidFill>
                  <a:schemeClr val="tx2"/>
                </a:solidFill>
              </a:rPr>
              <a:t>3</a:t>
            </a:r>
            <a:endParaRPr lang="ko-KR" altLang="en-US" sz="30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961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72426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목표 및 달성 여부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3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F092689-92B8-4EF2-2A15-5AA94E8A6C75}"/>
              </a:ext>
            </a:extLst>
          </p:cNvPr>
          <p:cNvSpPr/>
          <p:nvPr/>
        </p:nvSpPr>
        <p:spPr>
          <a:xfrm>
            <a:off x="2704499" y="3019131"/>
            <a:ext cx="55626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2BD2A1A-0905-654E-2420-E7ABA1216FFD}"/>
              </a:ext>
            </a:extLst>
          </p:cNvPr>
          <p:cNvCxnSpPr>
            <a:cxnSpLocks/>
          </p:cNvCxnSpPr>
          <p:nvPr/>
        </p:nvCxnSpPr>
        <p:spPr>
          <a:xfrm>
            <a:off x="2704499" y="3028362"/>
            <a:ext cx="5562600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D09C70B-2BF5-A841-A928-D730080F00E0}"/>
              </a:ext>
            </a:extLst>
          </p:cNvPr>
          <p:cNvSpPr txBox="1"/>
          <p:nvPr/>
        </p:nvSpPr>
        <p:spPr>
          <a:xfrm>
            <a:off x="2809274" y="3102981"/>
            <a:ext cx="439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latin typeface="+mj-ea"/>
                <a:ea typeface="+mj-ea"/>
              </a:rPr>
              <a:t>1</a:t>
            </a:r>
            <a:endParaRPr lang="ko-KR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80BA1C-365D-AEBA-C79D-733A9826B13F}"/>
              </a:ext>
            </a:extLst>
          </p:cNvPr>
          <p:cNvSpPr txBox="1"/>
          <p:nvPr/>
        </p:nvSpPr>
        <p:spPr>
          <a:xfrm>
            <a:off x="3277058" y="3205940"/>
            <a:ext cx="1904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고객관리 시스템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1E23D481-2601-F169-5BFF-F6A2462FA146}"/>
              </a:ext>
            </a:extLst>
          </p:cNvPr>
          <p:cNvCxnSpPr>
            <a:cxnSpLocks/>
          </p:cNvCxnSpPr>
          <p:nvPr/>
        </p:nvCxnSpPr>
        <p:spPr>
          <a:xfrm flipV="1">
            <a:off x="2704499" y="8469488"/>
            <a:ext cx="5562600" cy="2681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312FDF0-87A8-2903-BE2F-3B0F811EDD53}"/>
              </a:ext>
            </a:extLst>
          </p:cNvPr>
          <p:cNvSpPr txBox="1"/>
          <p:nvPr/>
        </p:nvSpPr>
        <p:spPr>
          <a:xfrm>
            <a:off x="2704498" y="3925549"/>
            <a:ext cx="5562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리스트를 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csv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파일로 관리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추가 시 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csv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파일 끝에 데이터 추가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검색 및 정보 확인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마일리지 관리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B7AF986-D449-4411-127A-C065FC63D96B}"/>
              </a:ext>
            </a:extLst>
          </p:cNvPr>
          <p:cNvSpPr/>
          <p:nvPr/>
        </p:nvSpPr>
        <p:spPr>
          <a:xfrm>
            <a:off x="10020901" y="3019131"/>
            <a:ext cx="55626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DFF39CBE-C9F0-8180-7501-6E68FA6760B9}"/>
              </a:ext>
            </a:extLst>
          </p:cNvPr>
          <p:cNvCxnSpPr>
            <a:cxnSpLocks/>
          </p:cNvCxnSpPr>
          <p:nvPr/>
        </p:nvCxnSpPr>
        <p:spPr>
          <a:xfrm>
            <a:off x="10020901" y="3028362"/>
            <a:ext cx="5562600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BBF55E1-A94F-4F94-3773-6F495F1E6652}"/>
              </a:ext>
            </a:extLst>
          </p:cNvPr>
          <p:cNvSpPr txBox="1"/>
          <p:nvPr/>
        </p:nvSpPr>
        <p:spPr>
          <a:xfrm>
            <a:off x="10125676" y="3102981"/>
            <a:ext cx="439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latin typeface="+mj-ea"/>
                <a:ea typeface="+mj-ea"/>
              </a:rPr>
              <a:t>2</a:t>
            </a:r>
            <a:endParaRPr lang="ko-KR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F705BE-5A0A-AC22-F425-E0D04FED040F}"/>
              </a:ext>
            </a:extLst>
          </p:cNvPr>
          <p:cNvSpPr txBox="1"/>
          <p:nvPr/>
        </p:nvSpPr>
        <p:spPr>
          <a:xfrm>
            <a:off x="10593461" y="3205940"/>
            <a:ext cx="1699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달력 시스템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86FAD30-97BF-79FA-AB58-0198D3A91FC9}"/>
              </a:ext>
            </a:extLst>
          </p:cNvPr>
          <p:cNvCxnSpPr>
            <a:cxnSpLocks/>
          </p:cNvCxnSpPr>
          <p:nvPr/>
        </p:nvCxnSpPr>
        <p:spPr>
          <a:xfrm flipV="1">
            <a:off x="10020901" y="8420100"/>
            <a:ext cx="5562600" cy="2681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4C8B232-6E3D-1301-9E7F-5BC3C2A2E7B3}"/>
              </a:ext>
            </a:extLst>
          </p:cNvPr>
          <p:cNvSpPr txBox="1"/>
          <p:nvPr/>
        </p:nvSpPr>
        <p:spPr>
          <a:xfrm>
            <a:off x="10020900" y="3925549"/>
            <a:ext cx="5562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달력의 일정 추가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제거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변경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방문일 알림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Google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Calendar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일정 추가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Gemini</a:t>
            </a:r>
            <a:r>
              <a:rPr lang="ko-KR" altLang="en-US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사용한 일정 요약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271F63A1-5D95-67DB-25CA-683F5FA73F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8820" b="54187"/>
          <a:stretch/>
        </p:blipFill>
        <p:spPr>
          <a:xfrm>
            <a:off x="3211306" y="5589295"/>
            <a:ext cx="4548983" cy="2600323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B505A3DF-D7C3-916B-C7A3-47C8FF120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3749" y="5603871"/>
            <a:ext cx="4696902" cy="261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66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47548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성과 및 데모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3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A4363F3-A8C7-A251-18E3-C600372D840F}"/>
              </a:ext>
            </a:extLst>
          </p:cNvPr>
          <p:cNvSpPr/>
          <p:nvPr/>
        </p:nvSpPr>
        <p:spPr>
          <a:xfrm>
            <a:off x="1219200" y="2772124"/>
            <a:ext cx="55626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8053F81-EFDB-F0AA-E7B0-248123F501B7}"/>
              </a:ext>
            </a:extLst>
          </p:cNvPr>
          <p:cNvCxnSpPr>
            <a:cxnSpLocks/>
          </p:cNvCxnSpPr>
          <p:nvPr/>
        </p:nvCxnSpPr>
        <p:spPr>
          <a:xfrm>
            <a:off x="1219200" y="2781355"/>
            <a:ext cx="5562600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FC352DF-B72A-A556-CBE6-C62676908EB2}"/>
              </a:ext>
            </a:extLst>
          </p:cNvPr>
          <p:cNvSpPr txBox="1"/>
          <p:nvPr/>
        </p:nvSpPr>
        <p:spPr>
          <a:xfrm>
            <a:off x="1323975" y="2855974"/>
            <a:ext cx="439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latin typeface="+mj-ea"/>
                <a:ea typeface="+mj-ea"/>
              </a:rPr>
              <a:t>1</a:t>
            </a:r>
            <a:endParaRPr lang="ko-KR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D8F761-AD8A-72F4-67A5-E70F1A8BEC59}"/>
              </a:ext>
            </a:extLst>
          </p:cNvPr>
          <p:cNvSpPr txBox="1"/>
          <p:nvPr/>
        </p:nvSpPr>
        <p:spPr>
          <a:xfrm>
            <a:off x="1791760" y="2958933"/>
            <a:ext cx="1865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고객관리 시스템</a:t>
            </a:r>
            <a:endParaRPr lang="ko-KR" altLang="en-US" sz="2000" b="1" spc="-15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50494C9F-20BB-B9AD-418F-259526A30DE1}"/>
              </a:ext>
            </a:extLst>
          </p:cNvPr>
          <p:cNvCxnSpPr>
            <a:cxnSpLocks/>
          </p:cNvCxnSpPr>
          <p:nvPr/>
        </p:nvCxnSpPr>
        <p:spPr>
          <a:xfrm flipV="1">
            <a:off x="1219200" y="8173093"/>
            <a:ext cx="5562600" cy="2681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D31083-6171-15AC-04E6-0E6402E73137}"/>
              </a:ext>
            </a:extLst>
          </p:cNvPr>
          <p:cNvSpPr txBox="1"/>
          <p:nvPr/>
        </p:nvSpPr>
        <p:spPr>
          <a:xfrm>
            <a:off x="1219200" y="3695700"/>
            <a:ext cx="5562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실행 시 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csv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파일에서 고객 데이터 수집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키보드 입력을 받고 해당하는 메뉴로 이동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검색 및 고객 추가 가능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고객을 찾고 금액을 입력하면 마일리지 적립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종료 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csv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파일에 데이터 저장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customer management system1">
            <a:hlinkClick r:id="" action="ppaction://media"/>
            <a:extLst>
              <a:ext uri="{FF2B5EF4-FFF2-40B4-BE49-F238E27FC236}">
                <a16:creationId xmlns:a16="http://schemas.microsoft.com/office/drawing/2014/main" id="{487510B2-CB37-E97C-9CE5-7DD01BA0D8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7600" y="2766885"/>
            <a:ext cx="9658703" cy="543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206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47548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성과 및 데모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3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A4363F3-A8C7-A251-18E3-C600372D840F}"/>
              </a:ext>
            </a:extLst>
          </p:cNvPr>
          <p:cNvSpPr/>
          <p:nvPr/>
        </p:nvSpPr>
        <p:spPr>
          <a:xfrm>
            <a:off x="1219201" y="2772124"/>
            <a:ext cx="55626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8053F81-EFDB-F0AA-E7B0-248123F501B7}"/>
              </a:ext>
            </a:extLst>
          </p:cNvPr>
          <p:cNvCxnSpPr>
            <a:cxnSpLocks/>
          </p:cNvCxnSpPr>
          <p:nvPr/>
        </p:nvCxnSpPr>
        <p:spPr>
          <a:xfrm>
            <a:off x="1219201" y="2781355"/>
            <a:ext cx="5562600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FC352DF-B72A-A556-CBE6-C62676908EB2}"/>
              </a:ext>
            </a:extLst>
          </p:cNvPr>
          <p:cNvSpPr txBox="1"/>
          <p:nvPr/>
        </p:nvSpPr>
        <p:spPr>
          <a:xfrm>
            <a:off x="1323976" y="2855974"/>
            <a:ext cx="439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latin typeface="+mj-ea"/>
                <a:ea typeface="+mj-ea"/>
              </a:rPr>
              <a:t>2</a:t>
            </a:r>
            <a:endParaRPr lang="ko-KR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D8F761-AD8A-72F4-67A5-E70F1A8BEC59}"/>
              </a:ext>
            </a:extLst>
          </p:cNvPr>
          <p:cNvSpPr txBox="1"/>
          <p:nvPr/>
        </p:nvSpPr>
        <p:spPr>
          <a:xfrm>
            <a:off x="1791761" y="2958933"/>
            <a:ext cx="1699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달력 시스템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50494C9F-20BB-B9AD-418F-259526A30DE1}"/>
              </a:ext>
            </a:extLst>
          </p:cNvPr>
          <p:cNvCxnSpPr>
            <a:cxnSpLocks/>
          </p:cNvCxnSpPr>
          <p:nvPr/>
        </p:nvCxnSpPr>
        <p:spPr>
          <a:xfrm flipV="1">
            <a:off x="1219201" y="8173093"/>
            <a:ext cx="5562600" cy="2681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B7FE7A4-197D-CC1F-5744-2C5D376C6598}"/>
              </a:ext>
            </a:extLst>
          </p:cNvPr>
          <p:cNvSpPr txBox="1"/>
          <p:nvPr/>
        </p:nvSpPr>
        <p:spPr>
          <a:xfrm>
            <a:off x="1219200" y="3678542"/>
            <a:ext cx="5562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달력의 일정 추가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제거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변경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해당일 알림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멀티미디어 라이브러리를 사용한 마우스 및 키보드 이벤트 처리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달력의 일정을 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Google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Calendar</a:t>
            </a:r>
            <a:r>
              <a:rPr lang="ko-KR" altLang="en-US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추가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및 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불러오기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달력의 일정을 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Gemini-1.5-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flash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모델로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요약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설명</a:t>
            </a:r>
            <a:r>
              <a:rPr lang="en-US" altLang="ko-KR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조언하여 고객관리 시스템에서 출력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8" name="calendar system1">
            <a:hlinkClick r:id="" action="ppaction://media"/>
            <a:extLst>
              <a:ext uri="{FF2B5EF4-FFF2-40B4-BE49-F238E27FC236}">
                <a16:creationId xmlns:a16="http://schemas.microsoft.com/office/drawing/2014/main" id="{9503A83F-355F-3606-DC96-990702C46E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39000" y="2772124"/>
            <a:ext cx="10287000" cy="381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79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33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63177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기존 프로그램과 차별성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3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EFDF1AE-F40D-B8F1-8C66-168601E677D0}"/>
              </a:ext>
            </a:extLst>
          </p:cNvPr>
          <p:cNvCxnSpPr/>
          <p:nvPr/>
        </p:nvCxnSpPr>
        <p:spPr>
          <a:xfrm>
            <a:off x="9095191" y="4888872"/>
            <a:ext cx="0" cy="1192863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FD22BB3-E842-4560-62CF-12501000EE1D}"/>
              </a:ext>
            </a:extLst>
          </p:cNvPr>
          <p:cNvCxnSpPr/>
          <p:nvPr/>
        </p:nvCxnSpPr>
        <p:spPr>
          <a:xfrm flipH="1">
            <a:off x="7789154" y="6089038"/>
            <a:ext cx="1288010" cy="77449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52CB706-7AA5-6244-3A1D-4CC314141D67}"/>
              </a:ext>
            </a:extLst>
          </p:cNvPr>
          <p:cNvCxnSpPr/>
          <p:nvPr/>
        </p:nvCxnSpPr>
        <p:spPr>
          <a:xfrm>
            <a:off x="9124215" y="6089035"/>
            <a:ext cx="1072693" cy="67924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47">
            <a:extLst>
              <a:ext uri="{FF2B5EF4-FFF2-40B4-BE49-F238E27FC236}">
                <a16:creationId xmlns:a16="http://schemas.microsoft.com/office/drawing/2014/main" id="{2AFA02D0-5D0E-1AA9-114B-096519FFD6C3}"/>
              </a:ext>
            </a:extLst>
          </p:cNvPr>
          <p:cNvSpPr txBox="1"/>
          <p:nvPr/>
        </p:nvSpPr>
        <p:spPr>
          <a:xfrm>
            <a:off x="7123737" y="6823866"/>
            <a:ext cx="6254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+mj-lt"/>
              </a:rPr>
              <a:t>B</a:t>
            </a:r>
            <a:endParaRPr lang="ko-KR" altLang="en-US" sz="4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49">
            <a:extLst>
              <a:ext uri="{FF2B5EF4-FFF2-40B4-BE49-F238E27FC236}">
                <a16:creationId xmlns:a16="http://schemas.microsoft.com/office/drawing/2014/main" id="{1F01453F-6F6D-D109-D2EF-EEC0E1AF15F6}"/>
              </a:ext>
            </a:extLst>
          </p:cNvPr>
          <p:cNvSpPr txBox="1"/>
          <p:nvPr/>
        </p:nvSpPr>
        <p:spPr>
          <a:xfrm>
            <a:off x="1752600" y="6659642"/>
            <a:ext cx="34036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대규모 언어 모델</a:t>
            </a:r>
            <a:r>
              <a:rPr lang="en-US" altLang="ko-KR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(LLM)</a:t>
            </a:r>
            <a:r>
              <a:rPr lang="ko-KR" altLang="en-US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요약</a:t>
            </a:r>
            <a:r>
              <a:rPr lang="en-US" altLang="ko-KR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설명</a:t>
            </a:r>
            <a:r>
              <a:rPr lang="en-US" altLang="ko-KR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조언 기능</a:t>
            </a:r>
            <a:endParaRPr lang="en-US" altLang="ko-KR" sz="2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구글 캘린더와 로컬 캘린더의 연동</a:t>
            </a:r>
            <a:endParaRPr lang="en-US" altLang="ko-KR" sz="2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51">
            <a:extLst>
              <a:ext uri="{FF2B5EF4-FFF2-40B4-BE49-F238E27FC236}">
                <a16:creationId xmlns:a16="http://schemas.microsoft.com/office/drawing/2014/main" id="{561EFF87-AF12-DDCD-2E8B-C9DE591798CE}"/>
              </a:ext>
            </a:extLst>
          </p:cNvPr>
          <p:cNvSpPr txBox="1"/>
          <p:nvPr/>
        </p:nvSpPr>
        <p:spPr>
          <a:xfrm>
            <a:off x="12877800" y="6768280"/>
            <a:ext cx="3437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전체 코드를 오픈소스화 하여 편리한 수정 가능</a:t>
            </a:r>
            <a:endParaRPr lang="en-US" altLang="ko-KR" sz="2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53">
            <a:extLst>
              <a:ext uri="{FF2B5EF4-FFF2-40B4-BE49-F238E27FC236}">
                <a16:creationId xmlns:a16="http://schemas.microsoft.com/office/drawing/2014/main" id="{7558F53B-7ABA-EA78-1044-EF6B4B7E784A}"/>
              </a:ext>
            </a:extLst>
          </p:cNvPr>
          <p:cNvSpPr txBox="1"/>
          <p:nvPr/>
        </p:nvSpPr>
        <p:spPr>
          <a:xfrm>
            <a:off x="10498038" y="2828694"/>
            <a:ext cx="285842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사업 종류에 국한되지 않는 범용성</a:t>
            </a:r>
            <a:endParaRPr lang="en-US" altLang="ko-KR" sz="2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관리와 캘린더 기능의 상호작용</a:t>
            </a:r>
            <a:endParaRPr lang="en-US" altLang="ko-KR" sz="2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순서도: 연결자 1">
            <a:extLst>
              <a:ext uri="{FF2B5EF4-FFF2-40B4-BE49-F238E27FC236}">
                <a16:creationId xmlns:a16="http://schemas.microsoft.com/office/drawing/2014/main" id="{352F2881-DD7B-F448-24F2-73CBDAC83A99}"/>
              </a:ext>
            </a:extLst>
          </p:cNvPr>
          <p:cNvSpPr/>
          <p:nvPr/>
        </p:nvSpPr>
        <p:spPr>
          <a:xfrm>
            <a:off x="7771067" y="2338649"/>
            <a:ext cx="2629862" cy="2528688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47">
            <a:extLst>
              <a:ext uri="{FF2B5EF4-FFF2-40B4-BE49-F238E27FC236}">
                <a16:creationId xmlns:a16="http://schemas.microsoft.com/office/drawing/2014/main" id="{9946A2D0-450F-3D1D-3149-7D1B16248D4A}"/>
              </a:ext>
            </a:extLst>
          </p:cNvPr>
          <p:cNvSpPr txBox="1"/>
          <p:nvPr/>
        </p:nvSpPr>
        <p:spPr>
          <a:xfrm>
            <a:off x="8155277" y="3137275"/>
            <a:ext cx="18437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통합성</a:t>
            </a:r>
          </a:p>
        </p:txBody>
      </p:sp>
      <p:sp>
        <p:nvSpPr>
          <p:cNvPr id="23" name="순서도: 연결자 22">
            <a:extLst>
              <a:ext uri="{FF2B5EF4-FFF2-40B4-BE49-F238E27FC236}">
                <a16:creationId xmlns:a16="http://schemas.microsoft.com/office/drawing/2014/main" id="{BA25ADE9-FCB9-CABA-60C9-6637BCB2593C}"/>
              </a:ext>
            </a:extLst>
          </p:cNvPr>
          <p:cNvSpPr/>
          <p:nvPr/>
        </p:nvSpPr>
        <p:spPr>
          <a:xfrm>
            <a:off x="5362771" y="6120012"/>
            <a:ext cx="2629862" cy="2528688"/>
          </a:xfrm>
          <a:prstGeom prst="flowChartConnector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47">
            <a:extLst>
              <a:ext uri="{FF2B5EF4-FFF2-40B4-BE49-F238E27FC236}">
                <a16:creationId xmlns:a16="http://schemas.microsoft.com/office/drawing/2014/main" id="{6BEE30F9-C797-DCCB-37DA-1B0EF6747791}"/>
              </a:ext>
            </a:extLst>
          </p:cNvPr>
          <p:cNvSpPr txBox="1"/>
          <p:nvPr/>
        </p:nvSpPr>
        <p:spPr>
          <a:xfrm>
            <a:off x="6102454" y="6999635"/>
            <a:ext cx="10567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API</a:t>
            </a:r>
            <a:endParaRPr lang="ko-KR" altLang="en-US" sz="4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순서도: 연결자 24">
            <a:extLst>
              <a:ext uri="{FF2B5EF4-FFF2-40B4-BE49-F238E27FC236}">
                <a16:creationId xmlns:a16="http://schemas.microsoft.com/office/drawing/2014/main" id="{060C4A9E-8DA8-79CD-935B-DE2F34C4E198}"/>
              </a:ext>
            </a:extLst>
          </p:cNvPr>
          <p:cNvSpPr/>
          <p:nvPr/>
        </p:nvSpPr>
        <p:spPr>
          <a:xfrm>
            <a:off x="9989392" y="6120012"/>
            <a:ext cx="2629862" cy="2528688"/>
          </a:xfrm>
          <a:prstGeom prst="flowChartConnector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47">
            <a:extLst>
              <a:ext uri="{FF2B5EF4-FFF2-40B4-BE49-F238E27FC236}">
                <a16:creationId xmlns:a16="http://schemas.microsoft.com/office/drawing/2014/main" id="{6BB39D6C-6DF7-28C7-91D5-955C12928935}"/>
              </a:ext>
            </a:extLst>
          </p:cNvPr>
          <p:cNvSpPr txBox="1"/>
          <p:nvPr/>
        </p:nvSpPr>
        <p:spPr>
          <a:xfrm>
            <a:off x="10416100" y="6999635"/>
            <a:ext cx="17764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개방형</a:t>
            </a:r>
          </a:p>
        </p:txBody>
      </p:sp>
    </p:spTree>
    <p:extLst>
      <p:ext uri="{BB962C8B-B14F-4D97-AF65-F5344CB8AC3E}">
        <p14:creationId xmlns:p14="http://schemas.microsoft.com/office/powerpoint/2010/main" val="2128175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2499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기대효과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3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68477202-CEAF-BB69-9A59-737904239756}"/>
              </a:ext>
            </a:extLst>
          </p:cNvPr>
          <p:cNvSpPr txBox="1">
            <a:spLocks/>
          </p:cNvSpPr>
          <p:nvPr/>
        </p:nvSpPr>
        <p:spPr>
          <a:xfrm>
            <a:off x="1143000" y="2476500"/>
            <a:ext cx="15925800" cy="61032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간소화 시켜 필수정보를 빠르게 인지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일정을 효율적으로 관리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알림 기능을 통한 업무 효율 향상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만족도 향상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유지 및 확보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업무 효율 향상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0819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EC5FBEE-4478-DEE3-CA35-64BEB4E5E1A0}"/>
              </a:ext>
            </a:extLst>
          </p:cNvPr>
          <p:cNvSpPr/>
          <p:nvPr/>
        </p:nvSpPr>
        <p:spPr>
          <a:xfrm>
            <a:off x="-6928" y="0"/>
            <a:ext cx="18294927" cy="10287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66A82-0C51-0C56-5D47-397D3336F7DE}"/>
              </a:ext>
            </a:extLst>
          </p:cNvPr>
          <p:cNvSpPr txBox="1"/>
          <p:nvPr/>
        </p:nvSpPr>
        <p:spPr>
          <a:xfrm>
            <a:off x="6595387" y="7581900"/>
            <a:ext cx="5097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기술적 상세 내용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AC67C66-1AA9-2CDB-A0EF-E3A2F84BF35A}"/>
              </a:ext>
            </a:extLst>
          </p:cNvPr>
          <p:cNvCxnSpPr>
            <a:cxnSpLocks/>
          </p:cNvCxnSpPr>
          <p:nvPr/>
        </p:nvCxnSpPr>
        <p:spPr>
          <a:xfrm>
            <a:off x="8063256" y="7124700"/>
            <a:ext cx="2299944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1FEF6BD-E990-366D-7308-87A75D7CA407}"/>
              </a:ext>
            </a:extLst>
          </p:cNvPr>
          <p:cNvSpPr txBox="1"/>
          <p:nvPr/>
        </p:nvSpPr>
        <p:spPr>
          <a:xfrm>
            <a:off x="7490826" y="2019300"/>
            <a:ext cx="330634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0" b="1" dirty="0">
                <a:solidFill>
                  <a:schemeClr val="tx2"/>
                </a:solidFill>
              </a:rPr>
              <a:t>4</a:t>
            </a:r>
            <a:endParaRPr lang="ko-KR" altLang="en-US" sz="30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898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82269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사용된 오픈소스 및 라이브러리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4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165AAB-050B-0B3E-62E4-E8A1A88560E3}"/>
              </a:ext>
            </a:extLst>
          </p:cNvPr>
          <p:cNvSpPr txBox="1"/>
          <p:nvPr/>
        </p:nvSpPr>
        <p:spPr>
          <a:xfrm>
            <a:off x="6884748" y="549223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B474A96-AEE4-22A8-079B-A9220901048F}"/>
              </a:ext>
            </a:extLst>
          </p:cNvPr>
          <p:cNvSpPr txBox="1"/>
          <p:nvPr/>
        </p:nvSpPr>
        <p:spPr>
          <a:xfrm>
            <a:off x="11089602" y="549223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CFE2CDD-D460-51B4-51E5-E20C02785D07}"/>
              </a:ext>
            </a:extLst>
          </p:cNvPr>
          <p:cNvSpPr/>
          <p:nvPr/>
        </p:nvSpPr>
        <p:spPr>
          <a:xfrm>
            <a:off x="3505200" y="3162300"/>
            <a:ext cx="2971800" cy="50292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달력 알고리즘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Google Calendar API</a:t>
            </a: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Vertex Ai </a:t>
            </a:r>
            <a:r>
              <a:rPr lang="en-US" altLang="ko-KR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gemini</a:t>
            </a:r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API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BCD8E5D-CAD5-1232-EAF9-9F447D0D1D7B}"/>
              </a:ext>
            </a:extLst>
          </p:cNvPr>
          <p:cNvSpPr/>
          <p:nvPr/>
        </p:nvSpPr>
        <p:spPr>
          <a:xfrm>
            <a:off x="3505200" y="3162300"/>
            <a:ext cx="2971800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오픈소스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F7AD7D7-16B8-4D17-5F9A-A43B3206AECC}"/>
              </a:ext>
            </a:extLst>
          </p:cNvPr>
          <p:cNvSpPr/>
          <p:nvPr/>
        </p:nvSpPr>
        <p:spPr>
          <a:xfrm>
            <a:off x="11887200" y="3162300"/>
            <a:ext cx="2971800" cy="50292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달력의 그래픽화 및 사용자 이벤트 처리</a:t>
            </a:r>
            <a:endParaRPr lang="ko-KR" altLang="en-US" dirty="0"/>
          </a:p>
          <a:p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Google Calendar</a:t>
            </a: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 일정 저장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일정정보 요약 및 설명해서 프로그램 실행 시 출력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3E00A0F-0356-4935-A915-704B2AD905CB}"/>
              </a:ext>
            </a:extLst>
          </p:cNvPr>
          <p:cNvSpPr/>
          <p:nvPr/>
        </p:nvSpPr>
        <p:spPr>
          <a:xfrm>
            <a:off x="11887200" y="3162300"/>
            <a:ext cx="2971800" cy="830997"/>
          </a:xfrm>
          <a:prstGeom prst="rect">
            <a:avLst/>
          </a:prstGeom>
          <a:solidFill>
            <a:schemeClr val="tx2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활용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86F0A08-280D-E52E-7DA0-788B98DCE7E3}"/>
              </a:ext>
            </a:extLst>
          </p:cNvPr>
          <p:cNvSpPr/>
          <p:nvPr/>
        </p:nvSpPr>
        <p:spPr>
          <a:xfrm>
            <a:off x="7696200" y="3162300"/>
            <a:ext cx="2971800" cy="50292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SFML</a:t>
            </a: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멀티미디어 라이브러리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91826EF-726E-DFFA-A750-C496D9A04B9A}"/>
              </a:ext>
            </a:extLst>
          </p:cNvPr>
          <p:cNvSpPr/>
          <p:nvPr/>
        </p:nvSpPr>
        <p:spPr>
          <a:xfrm>
            <a:off x="7696200" y="3162300"/>
            <a:ext cx="2971800" cy="83099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라이브러리</a:t>
            </a:r>
          </a:p>
        </p:txBody>
      </p:sp>
    </p:spTree>
    <p:extLst>
      <p:ext uri="{BB962C8B-B14F-4D97-AF65-F5344CB8AC3E}">
        <p14:creationId xmlns:p14="http://schemas.microsoft.com/office/powerpoint/2010/main" val="4189224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2672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구현 방식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3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F092689-92B8-4EF2-2A15-5AA94E8A6C75}"/>
              </a:ext>
            </a:extLst>
          </p:cNvPr>
          <p:cNvSpPr/>
          <p:nvPr/>
        </p:nvSpPr>
        <p:spPr>
          <a:xfrm>
            <a:off x="1752600" y="3019131"/>
            <a:ext cx="67818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2BD2A1A-0905-654E-2420-E7ABA1216FFD}"/>
              </a:ext>
            </a:extLst>
          </p:cNvPr>
          <p:cNvCxnSpPr>
            <a:cxnSpLocks/>
          </p:cNvCxnSpPr>
          <p:nvPr/>
        </p:nvCxnSpPr>
        <p:spPr>
          <a:xfrm>
            <a:off x="1752600" y="3019131"/>
            <a:ext cx="6781800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D09C70B-2BF5-A841-A928-D730080F00E0}"/>
              </a:ext>
            </a:extLst>
          </p:cNvPr>
          <p:cNvSpPr txBox="1"/>
          <p:nvPr/>
        </p:nvSpPr>
        <p:spPr>
          <a:xfrm>
            <a:off x="1818675" y="3102981"/>
            <a:ext cx="439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latin typeface="+mj-ea"/>
                <a:ea typeface="+mj-ea"/>
              </a:rPr>
              <a:t>1</a:t>
            </a:r>
            <a:endParaRPr lang="ko-KR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80BA1C-365D-AEBA-C79D-733A9826B13F}"/>
              </a:ext>
            </a:extLst>
          </p:cNvPr>
          <p:cNvSpPr txBox="1"/>
          <p:nvPr/>
        </p:nvSpPr>
        <p:spPr>
          <a:xfrm>
            <a:off x="2286459" y="3205940"/>
            <a:ext cx="1904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고객관리 시스템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1E23D481-2601-F169-5BFF-F6A2462FA146}"/>
              </a:ext>
            </a:extLst>
          </p:cNvPr>
          <p:cNvCxnSpPr>
            <a:cxnSpLocks/>
          </p:cNvCxnSpPr>
          <p:nvPr/>
        </p:nvCxnSpPr>
        <p:spPr>
          <a:xfrm>
            <a:off x="1752600" y="8469488"/>
            <a:ext cx="67818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B7AF986-D449-4411-127A-C065FC63D96B}"/>
              </a:ext>
            </a:extLst>
          </p:cNvPr>
          <p:cNvSpPr/>
          <p:nvPr/>
        </p:nvSpPr>
        <p:spPr>
          <a:xfrm>
            <a:off x="9753600" y="3019131"/>
            <a:ext cx="67818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DFF39CBE-C9F0-8180-7501-6E68FA6760B9}"/>
              </a:ext>
            </a:extLst>
          </p:cNvPr>
          <p:cNvCxnSpPr>
            <a:cxnSpLocks/>
          </p:cNvCxnSpPr>
          <p:nvPr/>
        </p:nvCxnSpPr>
        <p:spPr>
          <a:xfrm>
            <a:off x="9753600" y="3028362"/>
            <a:ext cx="6781799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BBF55E1-A94F-4F94-3773-6F495F1E6652}"/>
              </a:ext>
            </a:extLst>
          </p:cNvPr>
          <p:cNvSpPr txBox="1"/>
          <p:nvPr/>
        </p:nvSpPr>
        <p:spPr>
          <a:xfrm>
            <a:off x="9796111" y="3102981"/>
            <a:ext cx="439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latin typeface="+mj-ea"/>
                <a:ea typeface="+mj-ea"/>
              </a:rPr>
              <a:t>2</a:t>
            </a:r>
            <a:endParaRPr lang="ko-KR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F705BE-5A0A-AC22-F425-E0D04FED040F}"/>
              </a:ext>
            </a:extLst>
          </p:cNvPr>
          <p:cNvSpPr txBox="1"/>
          <p:nvPr/>
        </p:nvSpPr>
        <p:spPr>
          <a:xfrm>
            <a:off x="10263896" y="3205940"/>
            <a:ext cx="1699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달력 시스템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86FAD30-97BF-79FA-AB58-0198D3A91FC9}"/>
              </a:ext>
            </a:extLst>
          </p:cNvPr>
          <p:cNvCxnSpPr>
            <a:cxnSpLocks/>
          </p:cNvCxnSpPr>
          <p:nvPr/>
        </p:nvCxnSpPr>
        <p:spPr>
          <a:xfrm>
            <a:off x="9753600" y="8446912"/>
            <a:ext cx="6781799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EB37CB-2512-BECB-4BE7-A353E85DE5CA}"/>
              </a:ext>
            </a:extLst>
          </p:cNvPr>
          <p:cNvSpPr txBox="1"/>
          <p:nvPr/>
        </p:nvSpPr>
        <p:spPr>
          <a:xfrm>
            <a:off x="4928384" y="5919643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C5F6E8-4E83-02D9-BC25-046A2344528B}"/>
              </a:ext>
            </a:extLst>
          </p:cNvPr>
          <p:cNvSpPr/>
          <p:nvPr/>
        </p:nvSpPr>
        <p:spPr>
          <a:xfrm>
            <a:off x="5410200" y="4728001"/>
            <a:ext cx="2971800" cy="2667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화면에 메뉴를 출력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 데이터 관리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고객정보 저장하는 클래스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2A16542-6EE8-BD56-AD1A-AFA5D3B883FD}"/>
              </a:ext>
            </a:extLst>
          </p:cNvPr>
          <p:cNvSpPr/>
          <p:nvPr/>
        </p:nvSpPr>
        <p:spPr>
          <a:xfrm>
            <a:off x="5410200" y="4728001"/>
            <a:ext cx="2971800" cy="830997"/>
          </a:xfrm>
          <a:prstGeom prst="rect">
            <a:avLst/>
          </a:prstGeom>
          <a:solidFill>
            <a:schemeClr val="tx2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활용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06ACBC3-4734-58F4-D0A4-7E47C6F8EE0F}"/>
              </a:ext>
            </a:extLst>
          </p:cNvPr>
          <p:cNvSpPr/>
          <p:nvPr/>
        </p:nvSpPr>
        <p:spPr>
          <a:xfrm>
            <a:off x="1864619" y="4728001"/>
            <a:ext cx="2971800" cy="2667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en-US" altLang="ko-KR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display.h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en-US" altLang="ko-KR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data_handler.h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en-US" altLang="ko-KR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client.h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F425036-78EC-5253-B358-038E86BFA367}"/>
              </a:ext>
            </a:extLst>
          </p:cNvPr>
          <p:cNvSpPr/>
          <p:nvPr/>
        </p:nvSpPr>
        <p:spPr>
          <a:xfrm>
            <a:off x="1864619" y="4728001"/>
            <a:ext cx="2971800" cy="83099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헤더파일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BA4F24-1FFA-B62F-7322-F3C2FE716CCF}"/>
              </a:ext>
            </a:extLst>
          </p:cNvPr>
          <p:cNvSpPr txBox="1"/>
          <p:nvPr/>
        </p:nvSpPr>
        <p:spPr>
          <a:xfrm>
            <a:off x="12969765" y="5919643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CA67CE4-6504-3E07-9188-D4115B84EDA1}"/>
              </a:ext>
            </a:extLst>
          </p:cNvPr>
          <p:cNvSpPr/>
          <p:nvPr/>
        </p:nvSpPr>
        <p:spPr>
          <a:xfrm>
            <a:off x="13451581" y="4728001"/>
            <a:ext cx="2971800" cy="2667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달력 출력 및 알림 표시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구글 캘린더와 연동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제미나이 요약</a:t>
            </a:r>
            <a:r>
              <a:rPr lang="en-US" altLang="ko-KR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설명 출력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C6BE51C-F15F-9F70-AB8A-62FADC288F71}"/>
              </a:ext>
            </a:extLst>
          </p:cNvPr>
          <p:cNvSpPr/>
          <p:nvPr/>
        </p:nvSpPr>
        <p:spPr>
          <a:xfrm>
            <a:off x="13451581" y="4728001"/>
            <a:ext cx="2971800" cy="830997"/>
          </a:xfrm>
          <a:prstGeom prst="rect">
            <a:avLst/>
          </a:prstGeom>
          <a:solidFill>
            <a:schemeClr val="tx2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활용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19D1E98-37EF-0089-F23F-428E29AAE1C6}"/>
              </a:ext>
            </a:extLst>
          </p:cNvPr>
          <p:cNvSpPr/>
          <p:nvPr/>
        </p:nvSpPr>
        <p:spPr>
          <a:xfrm>
            <a:off x="9906000" y="4728001"/>
            <a:ext cx="2971800" cy="2667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en-US" altLang="ko-KR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calendar.h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en-US" altLang="ko-KR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googleCalendar.py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en-US" altLang="ko-KR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summaryGemini.py</a:t>
            </a:r>
            <a:endParaRPr lang="en-US" altLang="ko-KR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5A88A94-4ADC-F460-0654-DCBABEE84DD7}"/>
              </a:ext>
            </a:extLst>
          </p:cNvPr>
          <p:cNvSpPr/>
          <p:nvPr/>
        </p:nvSpPr>
        <p:spPr>
          <a:xfrm>
            <a:off x="9906000" y="4728001"/>
            <a:ext cx="2971800" cy="83099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헤더파일</a:t>
            </a:r>
          </a:p>
        </p:txBody>
      </p:sp>
    </p:spTree>
    <p:extLst>
      <p:ext uri="{BB962C8B-B14F-4D97-AF65-F5344CB8AC3E}">
        <p14:creationId xmlns:p14="http://schemas.microsoft.com/office/powerpoint/2010/main" val="3712358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72426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기술적 어려움 및 해결 과정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4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8" name="사각형: 둥근 모서리 21">
            <a:extLst>
              <a:ext uri="{FF2B5EF4-FFF2-40B4-BE49-F238E27FC236}">
                <a16:creationId xmlns:a16="http://schemas.microsoft.com/office/drawing/2014/main" id="{7A03F0D4-A7CC-6C6E-8F3C-83CBEC7E98BF}"/>
              </a:ext>
            </a:extLst>
          </p:cNvPr>
          <p:cNvSpPr/>
          <p:nvPr/>
        </p:nvSpPr>
        <p:spPr>
          <a:xfrm>
            <a:off x="1981200" y="2612767"/>
            <a:ext cx="6060987" cy="5578734"/>
          </a:xfrm>
          <a:prstGeom prst="roundRect">
            <a:avLst>
              <a:gd name="adj" fmla="val 5008"/>
            </a:avLst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71463" indent="-271463">
              <a:buFontTx/>
              <a:buChar char="-"/>
            </a:pPr>
            <a:r>
              <a:rPr lang="ko-KR" altLang="en-US" sz="2000" dirty="0">
                <a:solidFill>
                  <a:schemeClr val="tx1"/>
                </a:solidFill>
              </a:rPr>
              <a:t>엑셀 파일 직접 사용의 어려움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marL="271463" indent="-271463">
              <a:buFontTx/>
              <a:buChar char="-"/>
            </a:pPr>
            <a:endParaRPr lang="en-US" altLang="ko-KR" sz="2000" dirty="0">
              <a:solidFill>
                <a:schemeClr val="tx1"/>
              </a:solidFill>
            </a:endParaRPr>
          </a:p>
          <a:p>
            <a:pPr marL="271463" indent="-271463">
              <a:buFontTx/>
              <a:buChar char="-"/>
            </a:pPr>
            <a:r>
              <a:rPr lang="ko-KR" altLang="en-US" sz="2000" dirty="0">
                <a:solidFill>
                  <a:schemeClr val="tx1"/>
                </a:solidFill>
              </a:rPr>
              <a:t>각자개발한 두 프로그램의 상호작용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marL="271463" indent="-271463">
              <a:buFontTx/>
              <a:buChar char="-"/>
            </a:pPr>
            <a:endParaRPr lang="en-US" altLang="ko-KR" sz="2000" dirty="0">
              <a:solidFill>
                <a:schemeClr val="tx1"/>
              </a:solidFill>
            </a:endParaRPr>
          </a:p>
          <a:p>
            <a:pPr marL="271463" indent="-271463">
              <a:buFontTx/>
              <a:buChar char="-"/>
            </a:pPr>
            <a:r>
              <a:rPr lang="ko-KR" altLang="en-US" sz="2000" dirty="0">
                <a:solidFill>
                  <a:schemeClr val="tx1"/>
                </a:solidFill>
              </a:rPr>
              <a:t>텍스트 파일의 한글 처리 깨짐</a:t>
            </a:r>
            <a:endParaRPr lang="en-US" altLang="ko-KR" sz="2000" dirty="0">
              <a:solidFill>
                <a:schemeClr val="tx1"/>
              </a:solidFill>
            </a:endParaRPr>
          </a:p>
          <a:p>
            <a:endParaRPr lang="en-US" altLang="ko-KR" sz="2000" dirty="0">
              <a:solidFill>
                <a:schemeClr val="tx1"/>
              </a:solidFill>
            </a:endParaRPr>
          </a:p>
          <a:p>
            <a:pPr marL="271463" indent="-271463">
              <a:buFontTx/>
              <a:buChar char="-"/>
            </a:pPr>
            <a:r>
              <a:rPr lang="ko-KR" altLang="en-US" sz="2000" dirty="0">
                <a:solidFill>
                  <a:schemeClr val="tx1"/>
                </a:solidFill>
              </a:rPr>
              <a:t>발급받은 </a:t>
            </a:r>
            <a:r>
              <a:rPr lang="en-US" altLang="ko-KR" sz="2000" dirty="0">
                <a:solidFill>
                  <a:schemeClr val="tx1"/>
                </a:solidFill>
              </a:rPr>
              <a:t>API</a:t>
            </a:r>
            <a:r>
              <a:rPr lang="ko-KR" altLang="en-US" sz="2000" dirty="0">
                <a:solidFill>
                  <a:schemeClr val="tx1"/>
                </a:solidFill>
              </a:rPr>
              <a:t>키의 보안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marL="271463" indent="-271463">
              <a:buFontTx/>
              <a:buChar char="-"/>
            </a:pPr>
            <a:endParaRPr lang="en-US" altLang="ko-KR" sz="2000" dirty="0">
              <a:solidFill>
                <a:schemeClr val="tx1"/>
              </a:solidFill>
            </a:endParaRPr>
          </a:p>
          <a:p>
            <a:pPr marL="271463" indent="-271463">
              <a:buFontTx/>
              <a:buChar char="-"/>
            </a:pPr>
            <a:r>
              <a:rPr lang="en-US" altLang="ko-KR" sz="2000" dirty="0">
                <a:solidFill>
                  <a:schemeClr val="tx1"/>
                </a:solidFill>
              </a:rPr>
              <a:t>C++</a:t>
            </a:r>
            <a:r>
              <a:rPr lang="ko-KR" altLang="en-US" sz="2000" dirty="0">
                <a:solidFill>
                  <a:schemeClr val="tx1"/>
                </a:solidFill>
              </a:rPr>
              <a:t> 환경에서의 </a:t>
            </a:r>
            <a:r>
              <a:rPr lang="en-US" altLang="ko-KR" sz="2000" dirty="0">
                <a:solidFill>
                  <a:schemeClr val="tx1"/>
                </a:solidFill>
              </a:rPr>
              <a:t>Python</a:t>
            </a:r>
            <a:r>
              <a:rPr lang="ko-KR" altLang="en-US" sz="2000" dirty="0">
                <a:solidFill>
                  <a:schemeClr val="tx1"/>
                </a:solidFill>
              </a:rPr>
              <a:t> 구동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9" name="사각형: 둥근 모서리 21">
            <a:extLst>
              <a:ext uri="{FF2B5EF4-FFF2-40B4-BE49-F238E27FC236}">
                <a16:creationId xmlns:a16="http://schemas.microsoft.com/office/drawing/2014/main" id="{8E7C3F57-99B4-6D49-E094-A8E612E1243F}"/>
              </a:ext>
            </a:extLst>
          </p:cNvPr>
          <p:cNvSpPr/>
          <p:nvPr/>
        </p:nvSpPr>
        <p:spPr>
          <a:xfrm>
            <a:off x="10245815" y="2612767"/>
            <a:ext cx="6060987" cy="5578734"/>
          </a:xfrm>
          <a:prstGeom prst="roundRect">
            <a:avLst>
              <a:gd name="adj" fmla="val 4371"/>
            </a:avLst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en-US" altLang="ko-KR" sz="2000" dirty="0">
                <a:solidFill>
                  <a:schemeClr val="tx1"/>
                </a:solidFill>
              </a:rPr>
              <a:t>CSV</a:t>
            </a:r>
            <a:r>
              <a:rPr lang="ko-KR" altLang="en-US" sz="2000" dirty="0">
                <a:solidFill>
                  <a:schemeClr val="tx1"/>
                </a:solidFill>
              </a:rPr>
              <a:t>로 변경하여</a:t>
            </a:r>
            <a:r>
              <a:rPr lang="en-US" altLang="ko-KR" sz="2000" dirty="0">
                <a:solidFill>
                  <a:schemeClr val="tx1"/>
                </a:solidFill>
              </a:rPr>
              <a:t> </a:t>
            </a:r>
            <a:r>
              <a:rPr lang="ko-KR" altLang="en-US" sz="2000" dirty="0">
                <a:solidFill>
                  <a:schemeClr val="tx1"/>
                </a:solidFill>
              </a:rPr>
              <a:t>파일처리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solidFill>
                  <a:schemeClr val="tx1"/>
                </a:solidFill>
              </a:rPr>
              <a:t>Visual Studio</a:t>
            </a:r>
            <a:r>
              <a:rPr lang="ko-KR" altLang="en-US" sz="2000" dirty="0">
                <a:solidFill>
                  <a:schemeClr val="tx1"/>
                </a:solidFill>
              </a:rPr>
              <a:t>에서 콘솔창이 아닌 윈도우창을 사용하여 동시 구동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solidFill>
                  <a:schemeClr val="tx1"/>
                </a:solidFill>
              </a:rPr>
              <a:t>UTF-8</a:t>
            </a:r>
            <a:r>
              <a:rPr lang="ko-KR" altLang="en-US" sz="2000" dirty="0">
                <a:solidFill>
                  <a:schemeClr val="tx1"/>
                </a:solidFill>
              </a:rPr>
              <a:t>에서 </a:t>
            </a:r>
            <a:r>
              <a:rPr lang="en-US" altLang="ko-KR" sz="2000" dirty="0">
                <a:solidFill>
                  <a:schemeClr val="tx1"/>
                </a:solidFill>
              </a:rPr>
              <a:t>ANSI</a:t>
            </a:r>
            <a:r>
              <a:rPr lang="ko-KR" altLang="en-US" sz="2000" dirty="0">
                <a:solidFill>
                  <a:schemeClr val="tx1"/>
                </a:solidFill>
              </a:rPr>
              <a:t>로</a:t>
            </a:r>
            <a:r>
              <a:rPr lang="en-US" altLang="ko-KR" sz="2000" dirty="0">
                <a:solidFill>
                  <a:schemeClr val="tx1"/>
                </a:solidFill>
              </a:rPr>
              <a:t> </a:t>
            </a:r>
            <a:r>
              <a:rPr lang="ko-KR" altLang="en-US" sz="2000" dirty="0">
                <a:solidFill>
                  <a:schemeClr val="tx1"/>
                </a:solidFill>
              </a:rPr>
              <a:t>인코딩 형식 변경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solidFill>
                  <a:schemeClr val="tx1"/>
                </a:solidFill>
              </a:rPr>
              <a:t>환경 변수와 주소를 직접 지정해 유출 방지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solidFill>
                  <a:schemeClr val="tx1"/>
                </a:solidFill>
              </a:rPr>
              <a:t>시스템 구동과 텍스트파일 상호작용으로 해결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FB017D-CE7D-7A84-0331-BBE14F526716}"/>
              </a:ext>
            </a:extLst>
          </p:cNvPr>
          <p:cNvSpPr txBox="1"/>
          <p:nvPr/>
        </p:nvSpPr>
        <p:spPr>
          <a:xfrm>
            <a:off x="8915977" y="567466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C7FEE56-4E2A-5021-1C98-C66EF81B30C9}"/>
              </a:ext>
            </a:extLst>
          </p:cNvPr>
          <p:cNvSpPr/>
          <p:nvPr/>
        </p:nvSpPr>
        <p:spPr>
          <a:xfrm>
            <a:off x="1981200" y="2612766"/>
            <a:ext cx="6060986" cy="830997"/>
          </a:xfrm>
          <a:prstGeom prst="roundRect">
            <a:avLst>
              <a:gd name="adj" fmla="val 32164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기술적 어려움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429C93F-8CEA-BED1-A8F5-F11B82460AF9}"/>
              </a:ext>
            </a:extLst>
          </p:cNvPr>
          <p:cNvSpPr/>
          <p:nvPr/>
        </p:nvSpPr>
        <p:spPr>
          <a:xfrm>
            <a:off x="10245815" y="2581105"/>
            <a:ext cx="6060986" cy="830997"/>
          </a:xfrm>
          <a:prstGeom prst="roundRect">
            <a:avLst>
              <a:gd name="adj" fmla="val 32164"/>
            </a:avLst>
          </a:prstGeom>
          <a:solidFill>
            <a:schemeClr val="tx2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해결</a:t>
            </a:r>
          </a:p>
        </p:txBody>
      </p:sp>
    </p:spTree>
    <p:extLst>
      <p:ext uri="{BB962C8B-B14F-4D97-AF65-F5344CB8AC3E}">
        <p14:creationId xmlns:p14="http://schemas.microsoft.com/office/powerpoint/2010/main" val="2268254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B6C474C3-D88B-5DF0-CFF9-3674191A7131}"/>
              </a:ext>
            </a:extLst>
          </p:cNvPr>
          <p:cNvSpPr/>
          <p:nvPr/>
        </p:nvSpPr>
        <p:spPr>
          <a:xfrm>
            <a:off x="-6928" y="0"/>
            <a:ext cx="18294927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bg1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B45C624-C201-F789-73A9-9C20FA872CC9}"/>
              </a:ext>
            </a:extLst>
          </p:cNvPr>
          <p:cNvSpPr txBox="1"/>
          <p:nvPr/>
        </p:nvSpPr>
        <p:spPr>
          <a:xfrm>
            <a:off x="794028" y="571500"/>
            <a:ext cx="53721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&gt;&gt; Table</a:t>
            </a:r>
            <a:r>
              <a:rPr lang="ko-KR" altLang="en-US" sz="4800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of</a:t>
            </a:r>
            <a:r>
              <a:rPr lang="ko-KR" altLang="en-US" sz="4800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4E9389-DF8C-16C8-8694-A47CB4897950}"/>
              </a:ext>
            </a:extLst>
          </p:cNvPr>
          <p:cNvSpPr txBox="1"/>
          <p:nvPr/>
        </p:nvSpPr>
        <p:spPr>
          <a:xfrm>
            <a:off x="6304156" y="2972284"/>
            <a:ext cx="2382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1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6DDB1B-423F-0A6E-7D77-4E8C980289B8}"/>
              </a:ext>
            </a:extLst>
          </p:cNvPr>
          <p:cNvSpPr txBox="1"/>
          <p:nvPr/>
        </p:nvSpPr>
        <p:spPr>
          <a:xfrm>
            <a:off x="7772400" y="3064618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ea typeface="나눔고딕" panose="020D0604000000000000" pitchFamily="50" charset="-127"/>
                <a:cs typeface="Aharoni" panose="02010803020104030203" pitchFamily="2" charset="-79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369AF3-8152-016A-CCC5-7102B280890F}"/>
              </a:ext>
            </a:extLst>
          </p:cNvPr>
          <p:cNvSpPr txBox="1"/>
          <p:nvPr/>
        </p:nvSpPr>
        <p:spPr>
          <a:xfrm>
            <a:off x="6304156" y="3984366"/>
            <a:ext cx="1853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2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065E74-78CF-8F5B-9BBA-5BAF13EA4D23}"/>
              </a:ext>
            </a:extLst>
          </p:cNvPr>
          <p:cNvSpPr txBox="1"/>
          <p:nvPr/>
        </p:nvSpPr>
        <p:spPr>
          <a:xfrm>
            <a:off x="7772400" y="4076700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과정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5A88C4-B344-9236-DB36-F2359B86E3B0}"/>
              </a:ext>
            </a:extLst>
          </p:cNvPr>
          <p:cNvSpPr txBox="1"/>
          <p:nvPr/>
        </p:nvSpPr>
        <p:spPr>
          <a:xfrm>
            <a:off x="6304156" y="4996448"/>
            <a:ext cx="1853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3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6416E2-4DE8-2B4E-4D6F-5D7B236DD6FF}"/>
              </a:ext>
            </a:extLst>
          </p:cNvPr>
          <p:cNvSpPr txBox="1"/>
          <p:nvPr/>
        </p:nvSpPr>
        <p:spPr>
          <a:xfrm>
            <a:off x="7772400" y="5088782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결과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E987CD-B306-DAB5-91A9-74DD5D9DA471}"/>
              </a:ext>
            </a:extLst>
          </p:cNvPr>
          <p:cNvSpPr txBox="1"/>
          <p:nvPr/>
        </p:nvSpPr>
        <p:spPr>
          <a:xfrm>
            <a:off x="6304156" y="6008530"/>
            <a:ext cx="1853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4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663C5B-4020-0A30-870B-4419AE8EDE9A}"/>
              </a:ext>
            </a:extLst>
          </p:cNvPr>
          <p:cNvSpPr txBox="1"/>
          <p:nvPr/>
        </p:nvSpPr>
        <p:spPr>
          <a:xfrm>
            <a:off x="7772400" y="6100864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기술적 상세 내용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0E6578-170D-24D5-2F47-F491AF5B0D40}"/>
              </a:ext>
            </a:extLst>
          </p:cNvPr>
          <p:cNvSpPr txBox="1"/>
          <p:nvPr/>
        </p:nvSpPr>
        <p:spPr>
          <a:xfrm>
            <a:off x="6304156" y="7020612"/>
            <a:ext cx="1853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5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F52FBB-5FA8-6E40-AAEF-AD3A92741C09}"/>
              </a:ext>
            </a:extLst>
          </p:cNvPr>
          <p:cNvSpPr txBox="1"/>
          <p:nvPr/>
        </p:nvSpPr>
        <p:spPr>
          <a:xfrm>
            <a:off x="7772400" y="7112946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개선점</a:t>
            </a:r>
          </a:p>
        </p:txBody>
      </p:sp>
    </p:spTree>
    <p:extLst>
      <p:ext uri="{BB962C8B-B14F-4D97-AF65-F5344CB8AC3E}">
        <p14:creationId xmlns:p14="http://schemas.microsoft.com/office/powerpoint/2010/main" val="30861204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EC5FBEE-4478-DEE3-CA35-64BEB4E5E1A0}"/>
              </a:ext>
            </a:extLst>
          </p:cNvPr>
          <p:cNvSpPr/>
          <p:nvPr/>
        </p:nvSpPr>
        <p:spPr>
          <a:xfrm>
            <a:off x="-6928" y="0"/>
            <a:ext cx="18294927" cy="10287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66A82-0C51-0C56-5D47-397D3336F7DE}"/>
              </a:ext>
            </a:extLst>
          </p:cNvPr>
          <p:cNvSpPr txBox="1"/>
          <p:nvPr/>
        </p:nvSpPr>
        <p:spPr>
          <a:xfrm>
            <a:off x="6595387" y="7581900"/>
            <a:ext cx="5097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개선점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AC67C66-1AA9-2CDB-A0EF-E3A2F84BF35A}"/>
              </a:ext>
            </a:extLst>
          </p:cNvPr>
          <p:cNvCxnSpPr>
            <a:cxnSpLocks/>
          </p:cNvCxnSpPr>
          <p:nvPr/>
        </p:nvCxnSpPr>
        <p:spPr>
          <a:xfrm>
            <a:off x="8063256" y="7124700"/>
            <a:ext cx="2299944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1FEF6BD-E990-366D-7308-87A75D7CA407}"/>
              </a:ext>
            </a:extLst>
          </p:cNvPr>
          <p:cNvSpPr txBox="1"/>
          <p:nvPr/>
        </p:nvSpPr>
        <p:spPr>
          <a:xfrm>
            <a:off x="7490826" y="2019300"/>
            <a:ext cx="330634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0" b="1" dirty="0">
                <a:solidFill>
                  <a:schemeClr val="tx2"/>
                </a:solidFill>
              </a:rPr>
              <a:t>5</a:t>
            </a:r>
            <a:endParaRPr lang="ko-KR" altLang="en-US" sz="30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062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24E9389-DF8C-16C8-8694-A47CB4897950}"/>
              </a:ext>
            </a:extLst>
          </p:cNvPr>
          <p:cNvSpPr txBox="1"/>
          <p:nvPr/>
        </p:nvSpPr>
        <p:spPr>
          <a:xfrm>
            <a:off x="1905000" y="3445982"/>
            <a:ext cx="2382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-</a:t>
            </a:r>
            <a:endParaRPr lang="ko-KR" altLang="en-US" sz="4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6DDB1B-423F-0A6E-7D77-4E8C980289B8}"/>
              </a:ext>
            </a:extLst>
          </p:cNvPr>
          <p:cNvSpPr txBox="1"/>
          <p:nvPr/>
        </p:nvSpPr>
        <p:spPr>
          <a:xfrm>
            <a:off x="2339101" y="3538316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ea typeface="나눔고딕" panose="020D0604000000000000" pitchFamily="50" charset="-127"/>
                <a:cs typeface="Aharoni" panose="02010803020104030203" pitchFamily="2" charset="-79"/>
              </a:rPr>
              <a:t>윈도우 프로그래밍으로 디자인 개선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369AF3-8152-016A-CCC5-7102B280890F}"/>
              </a:ext>
            </a:extLst>
          </p:cNvPr>
          <p:cNvSpPr txBox="1"/>
          <p:nvPr/>
        </p:nvSpPr>
        <p:spPr>
          <a:xfrm>
            <a:off x="1905000" y="5540998"/>
            <a:ext cx="1853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-</a:t>
            </a:r>
            <a:endParaRPr lang="ko-KR" altLang="en-US" sz="4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065E74-78CF-8F5B-9BBA-5BAF13EA4D23}"/>
              </a:ext>
            </a:extLst>
          </p:cNvPr>
          <p:cNvSpPr txBox="1"/>
          <p:nvPr/>
        </p:nvSpPr>
        <p:spPr>
          <a:xfrm>
            <a:off x="2339101" y="5633332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달력 프로그램의 한글화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5A88C4-B344-9236-DB36-F2359B86E3B0}"/>
              </a:ext>
            </a:extLst>
          </p:cNvPr>
          <p:cNvSpPr txBox="1"/>
          <p:nvPr/>
        </p:nvSpPr>
        <p:spPr>
          <a:xfrm>
            <a:off x="1905000" y="6553080"/>
            <a:ext cx="1853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-</a:t>
            </a:r>
            <a:endParaRPr lang="ko-KR" altLang="en-US" sz="4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6416E2-4DE8-2B4E-4D6F-5D7B236DD6FF}"/>
              </a:ext>
            </a:extLst>
          </p:cNvPr>
          <p:cNvSpPr txBox="1"/>
          <p:nvPr/>
        </p:nvSpPr>
        <p:spPr>
          <a:xfrm>
            <a:off x="2339101" y="6645414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메일 </a:t>
            </a:r>
            <a:r>
              <a:rPr lang="en-US" altLang="ko-KR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&amp; </a:t>
            </a:r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문자 알림 서비스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60853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추가 개발 및 개선 사항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5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6EA11A-B481-22B4-A9BA-FAD8716FBD0D}"/>
              </a:ext>
            </a:extLst>
          </p:cNvPr>
          <p:cNvSpPr txBox="1"/>
          <p:nvPr/>
        </p:nvSpPr>
        <p:spPr>
          <a:xfrm>
            <a:off x="1905000" y="4458064"/>
            <a:ext cx="2382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-</a:t>
            </a:r>
            <a:endParaRPr lang="ko-KR" altLang="en-US" sz="4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282FD1-76E1-1935-2391-A5F07A6E361B}"/>
              </a:ext>
            </a:extLst>
          </p:cNvPr>
          <p:cNvSpPr txBox="1"/>
          <p:nvPr/>
        </p:nvSpPr>
        <p:spPr>
          <a:xfrm>
            <a:off x="2339101" y="4550398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ea typeface="나눔고딕" panose="020D0604000000000000" pitchFamily="50" charset="-127"/>
                <a:cs typeface="Aharoni" panose="02010803020104030203" pitchFamily="2" charset="-79"/>
              </a:rPr>
              <a:t>애플리케이션으로 제작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C9FABE3-8E6C-8BF5-2D4E-27C7F86E4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8582" y="2596632"/>
            <a:ext cx="2286000" cy="2286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9B62687-A54B-6DC4-0D3D-9A31220B44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3898" y="2612766"/>
            <a:ext cx="2286001" cy="228600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F6C9872-8EF9-F712-419C-CE74C5A6E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8582" y="5829300"/>
            <a:ext cx="2286000" cy="22860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A17FEC3-B794-9392-EEFB-E409F621A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43899" y="5824470"/>
            <a:ext cx="2286000" cy="2286000"/>
          </a:xfrm>
          <a:prstGeom prst="rect">
            <a:avLst/>
          </a:prstGeom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9269E36-44F5-6BA1-09EF-300ACFCA73B3}"/>
              </a:ext>
            </a:extLst>
          </p:cNvPr>
          <p:cNvSpPr/>
          <p:nvPr/>
        </p:nvSpPr>
        <p:spPr>
          <a:xfrm>
            <a:off x="1548333" y="2612767"/>
            <a:ext cx="7290867" cy="5497703"/>
          </a:xfrm>
          <a:prstGeom prst="roundRect">
            <a:avLst>
              <a:gd name="adj" fmla="val 10108"/>
            </a:avLst>
          </a:prstGeom>
          <a:noFill/>
          <a:ln w="28575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352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2F752A3-8DB3-9874-AEDA-1B407A83A183}"/>
              </a:ext>
            </a:extLst>
          </p:cNvPr>
          <p:cNvSpPr/>
          <p:nvPr/>
        </p:nvSpPr>
        <p:spPr>
          <a:xfrm>
            <a:off x="-6928" y="0"/>
            <a:ext cx="18294927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AC67C66-1AA9-2CDB-A0EF-E3A2F84BF35A}"/>
              </a:ext>
            </a:extLst>
          </p:cNvPr>
          <p:cNvCxnSpPr>
            <a:cxnSpLocks/>
          </p:cNvCxnSpPr>
          <p:nvPr/>
        </p:nvCxnSpPr>
        <p:spPr>
          <a:xfrm>
            <a:off x="6096000" y="6057900"/>
            <a:ext cx="61722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1FEF6BD-E990-366D-7308-87A75D7CA407}"/>
              </a:ext>
            </a:extLst>
          </p:cNvPr>
          <p:cNvSpPr txBox="1"/>
          <p:nvPr/>
        </p:nvSpPr>
        <p:spPr>
          <a:xfrm>
            <a:off x="4199148" y="4327892"/>
            <a:ext cx="988277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0" b="1" dirty="0">
                <a:solidFill>
                  <a:schemeClr val="bg1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449723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9D3AEA-0AB0-0B8A-452F-F0E4CDE68334}"/>
              </a:ext>
            </a:extLst>
          </p:cNvPr>
          <p:cNvSpPr/>
          <p:nvPr/>
        </p:nvSpPr>
        <p:spPr>
          <a:xfrm>
            <a:off x="-6928" y="0"/>
            <a:ext cx="18294927" cy="10287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66A82-0C51-0C56-5D47-397D3336F7DE}"/>
              </a:ext>
            </a:extLst>
          </p:cNvPr>
          <p:cNvSpPr txBox="1"/>
          <p:nvPr/>
        </p:nvSpPr>
        <p:spPr>
          <a:xfrm>
            <a:off x="6595387" y="7581900"/>
            <a:ext cx="5097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소개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AC67C66-1AA9-2CDB-A0EF-E3A2F84BF35A}"/>
              </a:ext>
            </a:extLst>
          </p:cNvPr>
          <p:cNvCxnSpPr>
            <a:cxnSpLocks/>
          </p:cNvCxnSpPr>
          <p:nvPr/>
        </p:nvCxnSpPr>
        <p:spPr>
          <a:xfrm>
            <a:off x="8063256" y="7124700"/>
            <a:ext cx="2299944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1FEF6BD-E990-366D-7308-87A75D7CA407}"/>
              </a:ext>
            </a:extLst>
          </p:cNvPr>
          <p:cNvSpPr txBox="1"/>
          <p:nvPr/>
        </p:nvSpPr>
        <p:spPr>
          <a:xfrm>
            <a:off x="7490826" y="2019300"/>
            <a:ext cx="330634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0" b="1" dirty="0">
                <a:solidFill>
                  <a:schemeClr val="tx2"/>
                </a:solidFill>
              </a:rPr>
              <a:t>1</a:t>
            </a:r>
            <a:endParaRPr lang="ko-KR" altLang="en-US" sz="30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48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38298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목적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1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87FDFDB2-5FD2-D197-CFD6-926D71A70F94}"/>
              </a:ext>
            </a:extLst>
          </p:cNvPr>
          <p:cNvSpPr txBox="1">
            <a:spLocks/>
          </p:cNvSpPr>
          <p:nvPr/>
        </p:nvSpPr>
        <p:spPr>
          <a:xfrm>
            <a:off x="1560956" y="6760593"/>
            <a:ext cx="15163800" cy="158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개인사업자가 무료로 활용할 수 있는 관리 시스템 제공</a:t>
            </a:r>
            <a:endParaRPr lang="en-US" altLang="ko-KR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D7E2483-F879-C7E1-83B9-20F74605339C}"/>
              </a:ext>
            </a:extLst>
          </p:cNvPr>
          <p:cNvSpPr/>
          <p:nvPr/>
        </p:nvSpPr>
        <p:spPr>
          <a:xfrm>
            <a:off x="1732977" y="2862027"/>
            <a:ext cx="14819757" cy="1880885"/>
          </a:xfrm>
          <a:prstGeom prst="roundRect">
            <a:avLst/>
          </a:prstGeom>
          <a:gradFill flip="none" rotWithShape="1">
            <a:gsLst>
              <a:gs pos="0">
                <a:schemeClr val="tx2">
                  <a:tint val="66000"/>
                  <a:satMod val="160000"/>
                </a:schemeClr>
              </a:gs>
              <a:gs pos="50000">
                <a:schemeClr val="tx2">
                  <a:tint val="44500"/>
                  <a:satMod val="160000"/>
                </a:schemeClr>
              </a:gs>
              <a:gs pos="100000">
                <a:schemeClr val="tx2">
                  <a:tint val="23500"/>
                  <a:satMod val="160000"/>
                </a:schemeClr>
              </a:gs>
            </a:gsLst>
            <a:lin ang="16200000" scaled="1"/>
            <a:tileRect/>
          </a:gradFill>
          <a:ln w="57150">
            <a:solidFill>
              <a:schemeClr val="tx2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 정보 관리 효율성 증대</a:t>
            </a:r>
            <a:endParaRPr lang="en-US" altLang="ko-KR" sz="3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 관계 강화</a:t>
            </a:r>
            <a:endParaRPr lang="en-US" altLang="ko-KR" sz="3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사업관련 편리한 일정관리</a:t>
            </a: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3E4A56FD-81A4-FE22-00FC-E2D104A9948C}"/>
              </a:ext>
            </a:extLst>
          </p:cNvPr>
          <p:cNvSpPr/>
          <p:nvPr/>
        </p:nvSpPr>
        <p:spPr>
          <a:xfrm>
            <a:off x="8876155" y="5432883"/>
            <a:ext cx="533400" cy="637739"/>
          </a:xfrm>
          <a:prstGeom prst="downArrow">
            <a:avLst/>
          </a:prstGeom>
          <a:solidFill>
            <a:schemeClr val="tx2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9528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타원 23">
            <a:extLst>
              <a:ext uri="{FF2B5EF4-FFF2-40B4-BE49-F238E27FC236}">
                <a16:creationId xmlns:a16="http://schemas.microsoft.com/office/drawing/2014/main" id="{83AFFA28-0C97-0086-6D90-3CAFB5617652}"/>
              </a:ext>
            </a:extLst>
          </p:cNvPr>
          <p:cNvSpPr/>
          <p:nvPr/>
        </p:nvSpPr>
        <p:spPr>
          <a:xfrm>
            <a:off x="11049000" y="3020291"/>
            <a:ext cx="5562600" cy="54406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44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달력 기능</a:t>
            </a:r>
          </a:p>
        </p:txBody>
      </p:sp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2672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기능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1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8002B93-8902-6AD4-CCA0-93E798ACD068}"/>
              </a:ext>
            </a:extLst>
          </p:cNvPr>
          <p:cNvSpPr/>
          <p:nvPr/>
        </p:nvSpPr>
        <p:spPr>
          <a:xfrm>
            <a:off x="1752600" y="3025734"/>
            <a:ext cx="5562600" cy="54406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4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고객관리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184680B-0F7C-DE99-ED8C-C1E52E4B253C}"/>
              </a:ext>
            </a:extLst>
          </p:cNvPr>
          <p:cNvSpPr/>
          <p:nvPr/>
        </p:nvSpPr>
        <p:spPr>
          <a:xfrm>
            <a:off x="6362700" y="3020291"/>
            <a:ext cx="5562600" cy="5440686"/>
          </a:xfrm>
          <a:prstGeom prst="ellipse">
            <a:avLst/>
          </a:prstGeom>
          <a:solidFill>
            <a:schemeClr val="accent1">
              <a:alpha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고객관리 달력</a:t>
            </a:r>
            <a:endParaRPr lang="en-US" altLang="ko-KR" sz="4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4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</a:t>
            </a:r>
          </a:p>
        </p:txBody>
      </p:sp>
    </p:spTree>
    <p:extLst>
      <p:ext uri="{BB962C8B-B14F-4D97-AF65-F5344CB8AC3E}">
        <p14:creationId xmlns:p14="http://schemas.microsoft.com/office/powerpoint/2010/main" val="2133939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3424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기능 및 구조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1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E998326-64DB-E835-E953-9A970930C097}"/>
              </a:ext>
            </a:extLst>
          </p:cNvPr>
          <p:cNvSpPr/>
          <p:nvPr/>
        </p:nvSpPr>
        <p:spPr>
          <a:xfrm>
            <a:off x="2895744" y="3232335"/>
            <a:ext cx="2057400" cy="1052514"/>
          </a:xfrm>
          <a:prstGeom prst="rect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고객관리 시스템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329B8D9-B1B9-1F3E-CA52-7B26BBF6AC87}"/>
              </a:ext>
            </a:extLst>
          </p:cNvPr>
          <p:cNvSpPr/>
          <p:nvPr/>
        </p:nvSpPr>
        <p:spPr>
          <a:xfrm>
            <a:off x="1639587" y="4768594"/>
            <a:ext cx="2057400" cy="1052514"/>
          </a:xfrm>
          <a:prstGeom prst="rect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 추가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ECADB12-B8E8-2BF7-732F-902CB84597C5}"/>
              </a:ext>
            </a:extLst>
          </p:cNvPr>
          <p:cNvSpPr/>
          <p:nvPr/>
        </p:nvSpPr>
        <p:spPr>
          <a:xfrm>
            <a:off x="4154189" y="4768594"/>
            <a:ext cx="2057400" cy="1052514"/>
          </a:xfrm>
          <a:prstGeom prst="rect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 검색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6382366-6A8B-D040-FC3D-4C9E9549DAEF}"/>
              </a:ext>
            </a:extLst>
          </p:cNvPr>
          <p:cNvSpPr/>
          <p:nvPr/>
        </p:nvSpPr>
        <p:spPr>
          <a:xfrm>
            <a:off x="4154189" y="6213312"/>
            <a:ext cx="2057400" cy="1052514"/>
          </a:xfrm>
          <a:prstGeom prst="rect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마일리지 확인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EBD117D-F9BA-4D4C-31D8-A20BDE765C3D}"/>
              </a:ext>
            </a:extLst>
          </p:cNvPr>
          <p:cNvSpPr/>
          <p:nvPr/>
        </p:nvSpPr>
        <p:spPr>
          <a:xfrm>
            <a:off x="6668787" y="6213312"/>
            <a:ext cx="2057400" cy="1052514"/>
          </a:xfrm>
          <a:prstGeom prst="rect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방문 횟수 확인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C33B8FE-5CFF-3DFC-5C7C-A2CF52163ED8}"/>
              </a:ext>
            </a:extLst>
          </p:cNvPr>
          <p:cNvSpPr/>
          <p:nvPr/>
        </p:nvSpPr>
        <p:spPr>
          <a:xfrm>
            <a:off x="1639586" y="6213312"/>
            <a:ext cx="2057400" cy="1052514"/>
          </a:xfrm>
          <a:prstGeom prst="rect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통계정보 확인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4C4BD8B-F273-C65F-F923-8BE515A21726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5182889" y="5821108"/>
            <a:ext cx="0" cy="39220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F71EA17B-63FC-9635-0A97-CFD142AF9635}"/>
              </a:ext>
            </a:extLst>
          </p:cNvPr>
          <p:cNvCxnSpPr>
            <a:stCxn id="2" idx="2"/>
            <a:endCxn id="8" idx="0"/>
          </p:cNvCxnSpPr>
          <p:nvPr/>
        </p:nvCxnSpPr>
        <p:spPr>
          <a:xfrm rot="5400000">
            <a:off x="3054494" y="3898643"/>
            <a:ext cx="483745" cy="1256157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771629EE-C7A3-3A48-B3E1-A6B3A03A454B}"/>
              </a:ext>
            </a:extLst>
          </p:cNvPr>
          <p:cNvCxnSpPr>
            <a:stCxn id="2" idx="2"/>
            <a:endCxn id="9" idx="0"/>
          </p:cNvCxnSpPr>
          <p:nvPr/>
        </p:nvCxnSpPr>
        <p:spPr>
          <a:xfrm rot="16200000" flipH="1">
            <a:off x="4311794" y="3897498"/>
            <a:ext cx="483745" cy="1258445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A23E1756-81E6-515E-D12F-876EC546F00D}"/>
              </a:ext>
            </a:extLst>
          </p:cNvPr>
          <p:cNvCxnSpPr>
            <a:stCxn id="9" idx="2"/>
            <a:endCxn id="11" idx="0"/>
          </p:cNvCxnSpPr>
          <p:nvPr/>
        </p:nvCxnSpPr>
        <p:spPr>
          <a:xfrm rot="16200000" flipH="1">
            <a:off x="6244086" y="4759911"/>
            <a:ext cx="392204" cy="2514598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7DB18C8D-AE7A-68BF-9ED7-2F2DADD7BD39}"/>
              </a:ext>
            </a:extLst>
          </p:cNvPr>
          <p:cNvCxnSpPr>
            <a:stCxn id="9" idx="2"/>
            <a:endCxn id="12" idx="0"/>
          </p:cNvCxnSpPr>
          <p:nvPr/>
        </p:nvCxnSpPr>
        <p:spPr>
          <a:xfrm rot="5400000">
            <a:off x="3729486" y="4759909"/>
            <a:ext cx="392204" cy="2514603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1E6389C-A873-116E-6E1E-C446E3666D12}"/>
              </a:ext>
            </a:extLst>
          </p:cNvPr>
          <p:cNvSpPr/>
          <p:nvPr/>
        </p:nvSpPr>
        <p:spPr>
          <a:xfrm>
            <a:off x="12914759" y="3232334"/>
            <a:ext cx="2057400" cy="1052514"/>
          </a:xfrm>
          <a:prstGeom prst="rect">
            <a:avLst/>
          </a:prstGeom>
          <a:solidFill>
            <a:schemeClr val="bg1"/>
          </a:solidFill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달력 시스템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24078D-A362-04CD-6920-31A19EFFE622}"/>
              </a:ext>
            </a:extLst>
          </p:cNvPr>
          <p:cNvSpPr/>
          <p:nvPr/>
        </p:nvSpPr>
        <p:spPr>
          <a:xfrm>
            <a:off x="11658602" y="4768593"/>
            <a:ext cx="2057400" cy="1052514"/>
          </a:xfrm>
          <a:prstGeom prst="rect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일정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추가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변경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삭제</a:t>
            </a:r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46EC742C-FDF7-C025-7877-77297FB20827}"/>
              </a:ext>
            </a:extLst>
          </p:cNvPr>
          <p:cNvCxnSpPr>
            <a:stCxn id="27" idx="2"/>
            <a:endCxn id="28" idx="0"/>
          </p:cNvCxnSpPr>
          <p:nvPr/>
        </p:nvCxnSpPr>
        <p:spPr>
          <a:xfrm rot="5400000">
            <a:off x="13073509" y="3898642"/>
            <a:ext cx="483745" cy="1256157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7A8AC6FA-E2F3-060B-8AB4-68CF24774F4C}"/>
              </a:ext>
            </a:extLst>
          </p:cNvPr>
          <p:cNvCxnSpPr>
            <a:cxnSpLocks/>
            <a:stCxn id="27" idx="2"/>
          </p:cNvCxnSpPr>
          <p:nvPr/>
        </p:nvCxnSpPr>
        <p:spPr>
          <a:xfrm rot="16200000" flipH="1">
            <a:off x="14368909" y="3859398"/>
            <a:ext cx="483745" cy="1334644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AAB341BC-5B97-4040-E3C2-89DFF4049F19}"/>
              </a:ext>
            </a:extLst>
          </p:cNvPr>
          <p:cNvCxnSpPr>
            <a:cxnSpLocks/>
          </p:cNvCxnSpPr>
          <p:nvPr/>
        </p:nvCxnSpPr>
        <p:spPr>
          <a:xfrm rot="16200000" flipH="1">
            <a:off x="15082618" y="6016591"/>
            <a:ext cx="392205" cy="1235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93BEFAB-3420-F63D-31C2-AACC4968547A}"/>
              </a:ext>
            </a:extLst>
          </p:cNvPr>
          <p:cNvSpPr/>
          <p:nvPr/>
        </p:nvSpPr>
        <p:spPr>
          <a:xfrm>
            <a:off x="11657137" y="6213312"/>
            <a:ext cx="2057400" cy="1052514"/>
          </a:xfrm>
          <a:prstGeom prst="rect">
            <a:avLst/>
          </a:prstGeom>
          <a:ln w="9525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캘린더 연동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78AE6F4-1A75-11A6-F6AA-739AFA2B8B36}"/>
              </a:ext>
            </a:extLst>
          </p:cNvPr>
          <p:cNvSpPr/>
          <p:nvPr/>
        </p:nvSpPr>
        <p:spPr>
          <a:xfrm>
            <a:off x="9148197" y="6213311"/>
            <a:ext cx="2057400" cy="1052514"/>
          </a:xfrm>
          <a:prstGeom prst="rect">
            <a:avLst/>
          </a:prstGeom>
          <a:ln w="9525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Gemini</a:t>
            </a:r>
          </a:p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요약 시스템</a:t>
            </a:r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06DB8051-1B19-9EFF-03B4-9DAA98E65AD8}"/>
              </a:ext>
            </a:extLst>
          </p:cNvPr>
          <p:cNvCxnSpPr>
            <a:cxnSpLocks/>
            <a:stCxn id="28" idx="2"/>
            <a:endCxn id="33" idx="0"/>
          </p:cNvCxnSpPr>
          <p:nvPr/>
        </p:nvCxnSpPr>
        <p:spPr>
          <a:xfrm rot="5400000">
            <a:off x="11235998" y="4762007"/>
            <a:ext cx="392204" cy="2510405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2F811177-B0DD-1D7B-9BB5-FD7E38847E1A}"/>
              </a:ext>
            </a:extLst>
          </p:cNvPr>
          <p:cNvCxnSpPr>
            <a:cxnSpLocks/>
            <a:stCxn id="2" idx="3"/>
            <a:endCxn id="27" idx="1"/>
          </p:cNvCxnSpPr>
          <p:nvPr/>
        </p:nvCxnSpPr>
        <p:spPr>
          <a:xfrm flipV="1">
            <a:off x="4953144" y="3758591"/>
            <a:ext cx="7961615" cy="1"/>
          </a:xfrm>
          <a:prstGeom prst="straightConnector1">
            <a:avLst/>
          </a:prstGeom>
          <a:ln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06B9B44-3EC1-E158-DF6D-154494F09F89}"/>
              </a:ext>
            </a:extLst>
          </p:cNvPr>
          <p:cNvSpPr/>
          <p:nvPr/>
        </p:nvSpPr>
        <p:spPr>
          <a:xfrm>
            <a:off x="14173200" y="4768590"/>
            <a:ext cx="2209798" cy="1052514"/>
          </a:xfrm>
          <a:prstGeom prst="rect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일정 확인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692EE38-03E1-EF84-CC6E-72FA8C397C83}"/>
              </a:ext>
            </a:extLst>
          </p:cNvPr>
          <p:cNvSpPr/>
          <p:nvPr/>
        </p:nvSpPr>
        <p:spPr>
          <a:xfrm>
            <a:off x="14173200" y="6213312"/>
            <a:ext cx="2209798" cy="1052514"/>
          </a:xfrm>
          <a:prstGeom prst="rect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기능</a:t>
            </a:r>
          </a:p>
        </p:txBody>
      </p: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709804FC-8D65-109B-C5B8-36F5FEBD8313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490582" y="6016591"/>
            <a:ext cx="392205" cy="1235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303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EC5FBEE-4478-DEE3-CA35-64BEB4E5E1A0}"/>
              </a:ext>
            </a:extLst>
          </p:cNvPr>
          <p:cNvSpPr/>
          <p:nvPr/>
        </p:nvSpPr>
        <p:spPr>
          <a:xfrm>
            <a:off x="-6928" y="0"/>
            <a:ext cx="18294927" cy="10287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66A82-0C51-0C56-5D47-397D3336F7DE}"/>
              </a:ext>
            </a:extLst>
          </p:cNvPr>
          <p:cNvSpPr txBox="1"/>
          <p:nvPr/>
        </p:nvSpPr>
        <p:spPr>
          <a:xfrm>
            <a:off x="6595387" y="7581900"/>
            <a:ext cx="5097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과정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AC67C66-1AA9-2CDB-A0EF-E3A2F84BF35A}"/>
              </a:ext>
            </a:extLst>
          </p:cNvPr>
          <p:cNvCxnSpPr>
            <a:cxnSpLocks/>
          </p:cNvCxnSpPr>
          <p:nvPr/>
        </p:nvCxnSpPr>
        <p:spPr>
          <a:xfrm>
            <a:off x="8063256" y="7124700"/>
            <a:ext cx="2299944" cy="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1FEF6BD-E990-366D-7308-87A75D7CA407}"/>
              </a:ext>
            </a:extLst>
          </p:cNvPr>
          <p:cNvSpPr txBox="1"/>
          <p:nvPr/>
        </p:nvSpPr>
        <p:spPr>
          <a:xfrm>
            <a:off x="7490826" y="2019300"/>
            <a:ext cx="330634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0" b="1" dirty="0">
                <a:solidFill>
                  <a:schemeClr val="tx2"/>
                </a:solidFill>
              </a:rPr>
              <a:t>2</a:t>
            </a:r>
            <a:endParaRPr lang="ko-KR" altLang="en-US" sz="30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755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4807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월</a:t>
            </a:r>
            <a:r>
              <a:rPr lang="en-US" altLang="ko-KR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/4</a:t>
            </a:r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월 진행과정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2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A55645B-7282-7ED0-31AB-D3C4FC7CDB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1126494"/>
              </p:ext>
            </p:extLst>
          </p:nvPr>
        </p:nvGraphicFramePr>
        <p:xfrm>
          <a:off x="609599" y="2324099"/>
          <a:ext cx="17002600" cy="5516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0260">
                  <a:extLst>
                    <a:ext uri="{9D8B030D-6E8A-4147-A177-3AD203B41FA5}">
                      <a16:colId xmlns:a16="http://schemas.microsoft.com/office/drawing/2014/main" val="3659416024"/>
                    </a:ext>
                  </a:extLst>
                </a:gridCol>
                <a:gridCol w="3786141">
                  <a:extLst>
                    <a:ext uri="{9D8B030D-6E8A-4147-A177-3AD203B41FA5}">
                      <a16:colId xmlns:a16="http://schemas.microsoft.com/office/drawing/2014/main" val="71849949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303270879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50356043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80166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38717359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69733848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110868500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744937268"/>
                    </a:ext>
                  </a:extLst>
                </a:gridCol>
                <a:gridCol w="1381599">
                  <a:extLst>
                    <a:ext uri="{9D8B030D-6E8A-4147-A177-3AD203B41FA5}">
                      <a16:colId xmlns:a16="http://schemas.microsoft.com/office/drawing/2014/main" val="4235459981"/>
                    </a:ext>
                  </a:extLst>
                </a:gridCol>
              </a:tblGrid>
              <a:tr h="689610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과제 내용</a:t>
                      </a: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진행일정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7216735"/>
                  </a:ext>
                </a:extLst>
              </a:tr>
              <a:tr h="689610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5103155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 준비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 기획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0646696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계획 </a:t>
                      </a:r>
                      <a:r>
                        <a:rPr lang="en-US" altLang="ko-KR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PPT </a:t>
                      </a:r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969995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추진일정 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2442689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 틀 구성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5818917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 진행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분담된 부분 프로그래밍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3241015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중간 </a:t>
                      </a:r>
                      <a:r>
                        <a:rPr lang="en-US" altLang="ko-KR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PPT </a:t>
                      </a:r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92743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4669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09600" y="449581"/>
            <a:ext cx="17002605" cy="45719"/>
            <a:chOff x="825909" y="1336790"/>
            <a:chExt cx="16633896" cy="14286"/>
          </a:xfrm>
          <a:solidFill>
            <a:schemeClr val="tx2"/>
          </a:solidFill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1336790"/>
              <a:ext cx="16633896" cy="14286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580697-19C1-AE28-8587-A8591CA683EB}"/>
              </a:ext>
            </a:extLst>
          </p:cNvPr>
          <p:cNvSpPr txBox="1"/>
          <p:nvPr/>
        </p:nvSpPr>
        <p:spPr>
          <a:xfrm>
            <a:off x="1981200" y="570755"/>
            <a:ext cx="7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</a:rPr>
              <a:t>&gt;&gt;</a:t>
            </a:r>
            <a:endParaRPr lang="ko-KR" altLang="en-US" sz="48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F9C74-CA89-1C70-54EE-5121A8E1C12C}"/>
              </a:ext>
            </a:extLst>
          </p:cNvPr>
          <p:cNvSpPr txBox="1"/>
          <p:nvPr/>
        </p:nvSpPr>
        <p:spPr>
          <a:xfrm>
            <a:off x="2778213" y="587634"/>
            <a:ext cx="4807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월</a:t>
            </a:r>
            <a:r>
              <a:rPr lang="en-US" altLang="ko-KR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/6</a:t>
            </a:r>
            <a:r>
              <a:rPr lang="ko-KR" altLang="en-US" sz="4800" b="1" dirty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월 진행과정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DB8A5-AA48-559E-092B-7D4DF50E9631}"/>
              </a:ext>
            </a:extLst>
          </p:cNvPr>
          <p:cNvSpPr txBox="1"/>
          <p:nvPr/>
        </p:nvSpPr>
        <p:spPr>
          <a:xfrm>
            <a:off x="609599" y="755421"/>
            <a:ext cx="151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2"/>
                </a:solidFill>
              </a:rPr>
              <a:t>Part 2</a:t>
            </a:r>
            <a:endParaRPr lang="ko-KR" altLang="en-US" sz="3600" b="1" dirty="0">
              <a:solidFill>
                <a:schemeClr val="tx2"/>
              </a:solidFill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1E5A73C-3A2B-5982-2CE9-E474846F9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696841"/>
              </p:ext>
            </p:extLst>
          </p:nvPr>
        </p:nvGraphicFramePr>
        <p:xfrm>
          <a:off x="609599" y="2324099"/>
          <a:ext cx="17002600" cy="62922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0260">
                  <a:extLst>
                    <a:ext uri="{9D8B030D-6E8A-4147-A177-3AD203B41FA5}">
                      <a16:colId xmlns:a16="http://schemas.microsoft.com/office/drawing/2014/main" val="3659416024"/>
                    </a:ext>
                  </a:extLst>
                </a:gridCol>
                <a:gridCol w="3786141">
                  <a:extLst>
                    <a:ext uri="{9D8B030D-6E8A-4147-A177-3AD203B41FA5}">
                      <a16:colId xmlns:a16="http://schemas.microsoft.com/office/drawing/2014/main" val="71849949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303270879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50356043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80166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38717359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69733848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110868500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744937268"/>
                    </a:ext>
                  </a:extLst>
                </a:gridCol>
                <a:gridCol w="1381599">
                  <a:extLst>
                    <a:ext uri="{9D8B030D-6E8A-4147-A177-3AD203B41FA5}">
                      <a16:colId xmlns:a16="http://schemas.microsoft.com/office/drawing/2014/main" val="4235459981"/>
                    </a:ext>
                  </a:extLst>
                </a:gridCol>
              </a:tblGrid>
              <a:tr h="689610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과제 내용</a:t>
                      </a: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진행일정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7216735"/>
                  </a:ext>
                </a:extLst>
              </a:tr>
              <a:tr h="689610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9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11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12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13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14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15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16</a:t>
                      </a:r>
                      <a:r>
                        <a:rPr lang="ko-KR" altLang="en-US" sz="2000" b="1" dirty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5103155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 진행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분담된 부분 프로그래밍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0646696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오류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969995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고객관리 시스템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2442689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구글 캘린더 연동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5818917"/>
                  </a:ext>
                </a:extLst>
              </a:tr>
              <a:tr h="6896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요약 기능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3241015"/>
                  </a:ext>
                </a:extLst>
              </a:tr>
              <a:tr h="73533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프로그램 테스트 및 오류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9274393"/>
                  </a:ext>
                </a:extLst>
              </a:tr>
              <a:tr h="72961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최종 </a:t>
                      </a:r>
                      <a:r>
                        <a:rPr lang="en-US" altLang="ko-KR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PPT </a:t>
                      </a:r>
                      <a:r>
                        <a:rPr lang="ko-KR" altLang="en-US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5610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3752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637</Words>
  <Application>Microsoft Office PowerPoint</Application>
  <PresentationFormat>사용자 지정</PresentationFormat>
  <Paragraphs>271</Paragraphs>
  <Slides>22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나눔고딕</vt:lpstr>
      <vt:lpstr>맑은 고딕</vt:lpstr>
      <vt:lpstr>Arial</vt:lpstr>
      <vt:lpstr>Calibri</vt:lpstr>
      <vt:lpstr>Office Theme</vt:lpstr>
      <vt:lpstr>고객관리 달력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영단어 암기 프로그램</dc:title>
  <dc:creator>officegen</dc:creator>
  <cp:lastModifiedBy>서준혁</cp:lastModifiedBy>
  <cp:revision>26</cp:revision>
  <dcterms:created xsi:type="dcterms:W3CDTF">2024-03-08T16:04:39Z</dcterms:created>
  <dcterms:modified xsi:type="dcterms:W3CDTF">2024-06-19T05:39:59Z</dcterms:modified>
</cp:coreProperties>
</file>